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39"/>
  </p:notesMasterIdLst>
  <p:sldIdLst>
    <p:sldId id="319" r:id="rId4"/>
    <p:sldId id="280" r:id="rId5"/>
    <p:sldId id="292" r:id="rId6"/>
    <p:sldId id="258" r:id="rId7"/>
    <p:sldId id="295" r:id="rId8"/>
    <p:sldId id="324" r:id="rId9"/>
    <p:sldId id="356" r:id="rId10"/>
    <p:sldId id="357" r:id="rId11"/>
    <p:sldId id="286" r:id="rId12"/>
    <p:sldId id="296" r:id="rId13"/>
    <p:sldId id="309" r:id="rId14"/>
    <p:sldId id="315" r:id="rId15"/>
    <p:sldId id="359" r:id="rId16"/>
    <p:sldId id="358" r:id="rId17"/>
    <p:sldId id="360" r:id="rId18"/>
    <p:sldId id="288" r:id="rId19"/>
    <p:sldId id="283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1" r:id="rId28"/>
    <p:sldId id="284" r:id="rId29"/>
    <p:sldId id="310" r:id="rId30"/>
    <p:sldId id="264" r:id="rId31"/>
    <p:sldId id="289" r:id="rId32"/>
    <p:sldId id="312" r:id="rId33"/>
    <p:sldId id="327" r:id="rId34"/>
    <p:sldId id="328" r:id="rId35"/>
    <p:sldId id="329" r:id="rId36"/>
    <p:sldId id="275" r:id="rId37"/>
    <p:sldId id="279" r:id="rId38"/>
  </p:sldIdLst>
  <p:sldSz cx="12192000" cy="6858000"/>
  <p:notesSz cx="6858000" cy="9144000"/>
  <p:custDataLst>
    <p:tags r:id="rId44"/>
  </p:custDataLst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118141"/>
    <a:srgbClr val="FFFF99"/>
    <a:srgbClr val="FFFFCC"/>
    <a:srgbClr val="99FF99"/>
    <a:srgbClr val="CC00FF"/>
    <a:srgbClr val="800080"/>
    <a:srgbClr val="FF3399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3" autoAdjust="0"/>
    <p:restoredTop sz="94660"/>
  </p:normalViewPr>
  <p:slideViewPr>
    <p:cSldViewPr showGuides="1">
      <p:cViewPr varScale="1">
        <p:scale>
          <a:sx n="77" d="100"/>
          <a:sy n="77" d="100"/>
        </p:scale>
        <p:origin x="126" y="228"/>
      </p:cViewPr>
      <p:guideLst>
        <p:guide orient="horz" pos="213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gs" Target="tags/tag6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1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34D13-D2B1-4D1B-9D07-92634106DC8A}" type="datetimeFigureOut">
              <a:rPr lang="en-US" smtClean="0"/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7ADF2-3E12-40B4-A53A-539A3A4D0D7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F221C0-C73B-432B-8BFE-0B29DBB089E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F85647-6A7D-4677-A048-8181547CA0B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1E22EC-5AF5-467C-8ED6-2025E0413F8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655266-5BA1-4803-8008-E032274B80EF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52BA47-D42C-46E4-B940-08CE1847DF48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A823BD-456C-4776-B964-742EA9A0C75F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AE674F-578F-47D7-ABB9-F7826DE86B6B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05FE8F-3005-4F53-A6D5-6583A31EDFD6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F9BB52-C85D-438B-A843-941C41CFFF0D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22C80E-6EE6-42E3-A156-F5DCE30D6F15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292C6D-BA25-46D4-9442-C062CFA9E296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DCCA60-361E-48A1-97F2-FA476134B79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5295A6-72BC-42B5-BB57-E13A8E88CC80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B7BEB0-01AF-462D-A322-D9A374CAE37D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FD73D-E55A-4679-8B7A-17A17443B805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3B8A69-E6C6-4BB5-96AB-19A452D268B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E4CA09-29C3-4692-BAFD-006809E9DF3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12DF0E-E804-4B04-9242-64237102C96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D95585-999E-43DD-8508-7E2DCC6EC4C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3CB104-4CC0-4FFC-8716-F6059B6ED48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EBF93A-DED7-4039-A0C0-AE194AB1C2B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AC2AA7-F191-492E-B5C1-44F938B0131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EFA97D89-AE4A-4417-8773-805A8101C6CD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</a:defRPr>
            </a:lvl1pPr>
          </a:lstStyle>
          <a:p>
            <a:pPr algn="l">
              <a:defRPr/>
            </a:pPr>
            <a:endParaRPr lang="en-US" altLang="zh-CN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F534B440-C72F-45DD-A286-6DAA1F73DAA2}" type="slidenum">
              <a:rPr lang="en-US" altLang="zh-CN">
                <a:solidFill>
                  <a:srgbClr val="000000"/>
                </a:solidFill>
                <a:cs typeface="Times New Roman" panose="02020603050405020304" pitchFamily="18" charset="0"/>
              </a:rPr>
            </a:fld>
            <a:endParaRPr lang="en-US" altLang="zh-CN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6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hemeOverride" Target="../theme/themeOverride7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image" Target="../media/image19.png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8.xml"/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9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0.xml"/><Relationship Id="rId2" Type="http://schemas.openxmlformats.org/officeDocument/2006/relationships/image" Target="../media/image25.jpeg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1.xml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2.xml"/><Relationship Id="rId1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3.xml"/><Relationship Id="rId1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4.xml"/><Relationship Id="rId1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5.xml"/><Relationship Id="rId1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6.xml"/><Relationship Id="rId2" Type="http://schemas.openxmlformats.org/officeDocument/2006/relationships/image" Target="../media/image28.png"/><Relationship Id="rId1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7.xml"/><Relationship Id="rId1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8.xml"/><Relationship Id="rId2" Type="http://schemas.openxmlformats.org/officeDocument/2006/relationships/image" Target="../media/image29.png"/><Relationship Id="rId1" Type="http://schemas.openxmlformats.org/officeDocument/2006/relationships/image" Target="../media/image1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9.xml"/><Relationship Id="rId1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20.xml"/><Relationship Id="rId2" Type="http://schemas.openxmlformats.org/officeDocument/2006/relationships/image" Target="../media/image30.png"/><Relationship Id="rId1" Type="http://schemas.openxmlformats.org/officeDocument/2006/relationships/image" Target="../media/image2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8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3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Text Box 5"/>
          <p:cNvSpPr txBox="1">
            <a:spLocks noChangeArrowheads="1"/>
          </p:cNvSpPr>
          <p:nvPr/>
        </p:nvSpPr>
        <p:spPr bwMode="auto">
          <a:xfrm>
            <a:off x="983432" y="1772816"/>
            <a:ext cx="10153128" cy="417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6405" indent="-446405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1225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953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7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5505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27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99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71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43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1. To learn to write about the best places / things in your city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2. To learn the patterns: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9933FF"/>
                </a:solidFill>
              </a:rPr>
              <a:t>    </a:t>
            </a:r>
            <a:r>
              <a:rPr lang="en-US" altLang="zh-CN" dirty="0">
                <a:solidFill>
                  <a:srgbClr val="FF0000"/>
                </a:solidFill>
              </a:rPr>
              <a:t>Which is the best </a:t>
            </a:r>
            <a:r>
              <a:rPr lang="en-US" altLang="zh-CN" dirty="0" smtClean="0">
                <a:solidFill>
                  <a:srgbClr val="FF0000"/>
                </a:solidFill>
              </a:rPr>
              <a:t>town /</a:t>
            </a:r>
            <a:r>
              <a:rPr lang="en-US" altLang="zh-CN" dirty="0">
                <a:solidFill>
                  <a:srgbClr val="FF0000"/>
                </a:solidFill>
              </a:rPr>
              <a:t>city?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   … has the best …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   … is the best because …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   … is better than …, but … is the most …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676" y="360638"/>
            <a:ext cx="5760640" cy="14139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51384" y="2492896"/>
            <a:ext cx="11143207" cy="299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cs typeface="Times New Roman" panose="02020603050405020304" pitchFamily="18" charset="0"/>
              </a:rPr>
              <a:t>Some people think they are boring, but I think they are ________________ people. However, the place </a:t>
            </a:r>
            <a:r>
              <a:rPr kumimoji="1"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where you can enjoy your time </a:t>
            </a:r>
            <a:r>
              <a:rPr kumimoji="1" lang="en-US" altLang="zh-CN" dirty="0">
                <a:solidFill>
                  <a:srgbClr val="0000FF"/>
                </a:solidFill>
              </a:rPr>
              <a:t>________________</a:t>
            </a:r>
            <a:r>
              <a:rPr kumimoji="1" lang="en-US" altLang="zh-CN" dirty="0"/>
              <a:t> is at one o</a:t>
            </a:r>
            <a:r>
              <a:rPr lang="en-US" altLang="zh-CN" dirty="0"/>
              <a:t>f the small coffee shops near the park. You can read or relax there. </a:t>
            </a:r>
            <a:r>
              <a:rPr lang="en-US" altLang="zh-CN" dirty="0">
                <a:solidFill>
                  <a:srgbClr val="0000FF"/>
                </a:solidFill>
              </a:rPr>
              <a:t>There is  something for everyone at Greenwood Park. </a:t>
            </a:r>
            <a:endParaRPr kumimoji="1" lang="en-US" altLang="zh-CN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31664" y="3018645"/>
            <a:ext cx="3671888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the most creative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3503712" y="3692181"/>
            <a:ext cx="3492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(the)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most quietly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775520" y="1360865"/>
            <a:ext cx="8208963" cy="57943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crowded    </a:t>
            </a:r>
            <a:r>
              <a:rPr lang="en-US" altLang="zh-CN" dirty="0">
                <a:cs typeface="Times New Roman" panose="02020603050405020304" pitchFamily="18" charset="0"/>
              </a:rPr>
              <a:t>creative    good    fast    quietly 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12"/>
          <p:cNvSpPr>
            <a:spLocks noChangeArrowheads="1"/>
          </p:cNvSpPr>
          <p:nvPr/>
        </p:nvSpPr>
        <p:spPr bwMode="auto">
          <a:xfrm>
            <a:off x="911424" y="1268760"/>
            <a:ext cx="10128249" cy="126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Why does the writer go to the Greenwood Park?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911424" y="2531051"/>
            <a:ext cx="10537402" cy="245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buFontTx/>
              <a:buChar char="•"/>
            </a:pPr>
            <a:r>
              <a:rPr lang="en-US" altLang="zh-CN" sz="3200" dirty="0">
                <a:solidFill>
                  <a:srgbClr val="FF0000"/>
                </a:solidFill>
              </a:rPr>
              <a:t> To meet friends.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algn="l">
              <a:lnSpc>
                <a:spcPct val="120000"/>
              </a:lnSpc>
              <a:buFontTx/>
              <a:buChar char="•"/>
            </a:pPr>
            <a:r>
              <a:rPr lang="en-US" altLang="zh-CN" sz="3200" dirty="0">
                <a:solidFill>
                  <a:srgbClr val="FF0000"/>
                </a:solidFill>
              </a:rPr>
              <a:t> To see the street performers.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266700" indent="-266700" algn="l">
              <a:lnSpc>
                <a:spcPct val="120000"/>
              </a:lnSpc>
              <a:buFontTx/>
              <a:buChar char="•"/>
            </a:pPr>
            <a:r>
              <a:rPr lang="en-US" altLang="zh-CN" sz="3200" dirty="0" smtClean="0">
                <a:solidFill>
                  <a:srgbClr val="FF0000"/>
                </a:solidFill>
              </a:rPr>
              <a:t>To </a:t>
            </a:r>
            <a:r>
              <a:rPr lang="en-US" altLang="zh-CN" sz="3200" dirty="0">
                <a:solidFill>
                  <a:srgbClr val="FF0000"/>
                </a:solidFill>
              </a:rPr>
              <a:t>read or relax in one of the small </a:t>
            </a:r>
            <a:r>
              <a:rPr lang="en-US" altLang="zh-CN" sz="3200" dirty="0" smtClean="0">
                <a:solidFill>
                  <a:srgbClr val="FF0000"/>
                </a:solidFill>
              </a:rPr>
              <a:t>coffee </a:t>
            </a:r>
            <a:r>
              <a:rPr lang="en-US" altLang="zh-CN" sz="3200" dirty="0">
                <a:solidFill>
                  <a:srgbClr val="FF0000"/>
                </a:solidFill>
              </a:rPr>
              <a:t>shops near the park.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53" name="Group 45"/>
          <p:cNvGraphicFramePr>
            <a:graphicFrameLocks noGrp="1"/>
          </p:cNvGraphicFramePr>
          <p:nvPr/>
        </p:nvGraphicFramePr>
        <p:xfrm>
          <a:off x="623392" y="1780572"/>
          <a:ext cx="10945216" cy="4449382"/>
        </p:xfrm>
        <a:graphic>
          <a:graphicData uri="http://schemas.openxmlformats.org/drawingml/2006/table">
            <a:tbl>
              <a:tblPr/>
              <a:tblGrid>
                <a:gridCol w="2448272"/>
                <a:gridCol w="4032448"/>
                <a:gridCol w="4464496"/>
              </a:tblGrid>
              <a:tr h="596900"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tabLst>
                          <a:tab pos="1616075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tabLst>
                          <a:tab pos="1616075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tabLst>
                          <a:tab pos="161607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tabLst>
                          <a:tab pos="1616075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tabLst>
                          <a:tab pos="1616075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616075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616075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616075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616075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16075" algn="l"/>
                        </a:tabLst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Best places in my town/city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Why?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</a:tr>
              <a:tr h="14716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best middle school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No. 1 Middle School 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Because it is the most beautiful school in my town.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92563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991544" y="116185"/>
            <a:ext cx="8929290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Think about some of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the best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places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 your town/city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.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Why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are they the best?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6" y="290461"/>
            <a:ext cx="1113386" cy="1113386"/>
          </a:xfrm>
          <a:prstGeom prst="rect">
            <a:avLst/>
          </a:prstGeom>
        </p:spPr>
      </p:pic>
      <p:sp>
        <p:nvSpPr>
          <p:cNvPr id="6153" name="Text Box 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25163" y="4544060"/>
            <a:ext cx="19796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best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theater 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290254" y="4540031"/>
            <a:ext cx="2519362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Movie World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3" grpId="0" autoUpdateAnimBg="0"/>
      <p:bldP spid="11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191770" y="1628775"/>
            <a:ext cx="11925300" cy="381381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we want to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a best movie theater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we should think about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品质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【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comfortable seats, the biggest screens, the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best sound, the newest and most popular movies, the cleanest, the biggest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】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lang="zh-CN" altLang="en-US" sz="2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价格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【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cheap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】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lang="zh-CN" altLang="en-US" sz="2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服务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【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buy tickets quickly; the shortest waiting time; the friendliest waiters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】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距离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【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be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close to home; in the center of the town/city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】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None/>
            </a:pP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03550" y="116840"/>
            <a:ext cx="63017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头脑风暴</a:t>
            </a:r>
            <a:r>
              <a:rPr lang="en-US" altLang="zh-CN" sz="7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(</a:t>
            </a:r>
            <a:r>
              <a:rPr lang="zh-CN" altLang="en-US" sz="7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笔记</a:t>
            </a:r>
            <a:r>
              <a:rPr lang="en-US" altLang="zh-CN" sz="7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)</a:t>
            </a:r>
            <a:endParaRPr lang="en-US" altLang="zh-CN" sz="7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310230908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25" y="44450"/>
            <a:ext cx="11227435" cy="66573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09" name="Group 45"/>
          <p:cNvGraphicFramePr>
            <a:graphicFrameLocks noGrp="1"/>
          </p:cNvGraphicFramePr>
          <p:nvPr/>
        </p:nvGraphicFramePr>
        <p:xfrm>
          <a:off x="695400" y="1340768"/>
          <a:ext cx="11089232" cy="5133976"/>
        </p:xfrm>
        <a:graphic>
          <a:graphicData uri="http://schemas.openxmlformats.org/drawingml/2006/table">
            <a:tbl>
              <a:tblPr/>
              <a:tblGrid>
                <a:gridCol w="2838622"/>
                <a:gridCol w="2705995"/>
                <a:gridCol w="5544615"/>
              </a:tblGrid>
              <a:tr h="876300"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Best places in my town/city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Why?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</a:tr>
              <a:tr h="14478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795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3986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3792539" y="3797548"/>
            <a:ext cx="20161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3399"/>
                </a:solidFill>
                <a:cs typeface="Times New Roman" panose="02020603050405020304" pitchFamily="18" charset="0"/>
              </a:rPr>
              <a:t>Fashion Time</a:t>
            </a:r>
            <a:endParaRPr lang="en-US" altLang="zh-CN" dirty="0">
              <a:solidFill>
                <a:srgbClr val="FF3399"/>
              </a:solidFill>
              <a:cs typeface="Times New Roman" panose="02020603050405020304" pitchFamily="18" charset="0"/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1127448" y="2538096"/>
            <a:ext cx="24114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rgbClr val="0066FF"/>
                </a:solidFill>
                <a:cs typeface="Times New Roman" panose="02020603050405020304" pitchFamily="18" charset="0"/>
              </a:rPr>
              <a:t>best </a:t>
            </a:r>
            <a:r>
              <a:rPr lang="en-US" altLang="zh-CN" dirty="0">
                <a:solidFill>
                  <a:srgbClr val="0066FF"/>
                </a:solidFill>
                <a:cs typeface="Times New Roman" panose="02020603050405020304" pitchFamily="18" charset="0"/>
              </a:rPr>
              <a:t>restaurant</a:t>
            </a:r>
            <a:endParaRPr lang="en-US" altLang="zh-CN" dirty="0">
              <a:solidFill>
                <a:srgbClr val="0066FF"/>
              </a:solidFill>
              <a:cs typeface="Times New Roman" panose="02020603050405020304" pitchFamily="18" charset="0"/>
            </a:endParaRP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6628765" y="3622675"/>
            <a:ext cx="4567555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3399"/>
                </a:solidFill>
                <a:cs typeface="Times New Roman" panose="02020603050405020304" pitchFamily="18" charset="0"/>
              </a:rPr>
              <a:t>the most newest and the most fashionable </a:t>
            </a:r>
            <a:r>
              <a:rPr lang="en-US" altLang="zh-CN" u="sng" dirty="0">
                <a:solidFill>
                  <a:srgbClr val="FF3399"/>
                </a:solidFill>
                <a:cs typeface="Times New Roman" panose="02020603050405020304" pitchFamily="18" charset="0"/>
              </a:rPr>
              <a:t>clothes</a:t>
            </a:r>
            <a:endParaRPr lang="en-US" altLang="zh-CN" dirty="0">
              <a:solidFill>
                <a:srgbClr val="FF3399"/>
              </a:solidFill>
              <a:cs typeface="Times New Roman" panose="02020603050405020304" pitchFamily="18" charset="0"/>
            </a:endParaRP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3792539" y="2589299"/>
            <a:ext cx="244951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err="1">
                <a:solidFill>
                  <a:srgbClr val="0066FF"/>
                </a:solidFill>
                <a:cs typeface="Times New Roman" panose="02020603050405020304" pitchFamily="18" charset="0"/>
              </a:rPr>
              <a:t>Rui</a:t>
            </a:r>
            <a:r>
              <a:rPr lang="en-US" altLang="zh-CN" dirty="0">
                <a:solidFill>
                  <a:srgbClr val="0066FF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0066FF"/>
                </a:solidFill>
                <a:cs typeface="Times New Roman" panose="02020603050405020304" pitchFamily="18" charset="0"/>
              </a:rPr>
              <a:t>Jia</a:t>
            </a:r>
            <a:r>
              <a:rPr lang="en-US" altLang="zh-CN" dirty="0">
                <a:solidFill>
                  <a:srgbClr val="0066FF"/>
                </a:solidFill>
                <a:cs typeface="Times New Roman" panose="02020603050405020304" pitchFamily="18" charset="0"/>
              </a:rPr>
              <a:t> Restaurant</a:t>
            </a:r>
            <a:endParaRPr lang="en-US" altLang="zh-CN" dirty="0">
              <a:solidFill>
                <a:srgbClr val="0066FF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599421" y="2332356"/>
            <a:ext cx="5083626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66FF"/>
                </a:solidFill>
                <a:cs typeface="Times New Roman" panose="02020603050405020304" pitchFamily="18" charset="0"/>
              </a:rPr>
              <a:t>the most delicious </a:t>
            </a:r>
            <a:r>
              <a:rPr lang="en-US" altLang="zh-CN" u="sng" dirty="0">
                <a:solidFill>
                  <a:srgbClr val="0066FF"/>
                </a:solidFill>
                <a:cs typeface="Times New Roman" panose="02020603050405020304" pitchFamily="18" charset="0"/>
              </a:rPr>
              <a:t>food</a:t>
            </a:r>
            <a:r>
              <a:rPr lang="en-US" altLang="zh-CN" dirty="0">
                <a:solidFill>
                  <a:srgbClr val="0066FF"/>
                </a:solidFill>
                <a:cs typeface="Times New Roman" panose="02020603050405020304" pitchFamily="18" charset="0"/>
              </a:rPr>
              <a:t>;</a:t>
            </a:r>
            <a:r>
              <a:rPr lang="en-US" altLang="zh-CN" dirty="0">
                <a:solidFill>
                  <a:srgbClr val="0066FF"/>
                </a:solidFill>
                <a:cs typeface="Times New Roman" panose="02020603050405020304" pitchFamily="18" charset="0"/>
              </a:rPr>
              <a:t> </a:t>
            </a:r>
            <a:endParaRPr lang="en-US" altLang="zh-CN" dirty="0" smtClean="0">
              <a:solidFill>
                <a:srgbClr val="0066FF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0066FF"/>
                </a:solidFill>
                <a:cs typeface="Times New Roman" panose="02020603050405020304" pitchFamily="18" charset="0"/>
              </a:rPr>
              <a:t>the </a:t>
            </a:r>
            <a:r>
              <a:rPr lang="en-US" altLang="zh-CN" dirty="0">
                <a:solidFill>
                  <a:srgbClr val="0066FF"/>
                </a:solidFill>
                <a:cs typeface="Times New Roman" panose="02020603050405020304" pitchFamily="18" charset="0"/>
              </a:rPr>
              <a:t>cleanest </a:t>
            </a:r>
            <a:r>
              <a:rPr lang="en-US" altLang="zh-CN" u="sng" dirty="0">
                <a:solidFill>
                  <a:srgbClr val="0066FF"/>
                </a:solidFill>
                <a:cs typeface="Times New Roman" panose="02020603050405020304" pitchFamily="18" charset="0"/>
              </a:rPr>
              <a:t>environment</a:t>
            </a:r>
            <a:endParaRPr lang="en-US" altLang="zh-CN" u="sng" dirty="0">
              <a:solidFill>
                <a:srgbClr val="0066FF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053788" y="3717156"/>
            <a:ext cx="24844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rgbClr val="FF3399"/>
                </a:solidFill>
                <a:cs typeface="Times New Roman" panose="02020603050405020304" pitchFamily="18" charset="0"/>
              </a:rPr>
              <a:t>best </a:t>
            </a:r>
            <a:r>
              <a:rPr lang="en-US" altLang="zh-CN" dirty="0">
                <a:solidFill>
                  <a:srgbClr val="FF3399"/>
                </a:solidFill>
                <a:cs typeface="Times New Roman" panose="02020603050405020304" pitchFamily="18" charset="0"/>
              </a:rPr>
              <a:t>clothes store</a:t>
            </a:r>
            <a:endParaRPr lang="en-US" altLang="zh-CN" dirty="0">
              <a:solidFill>
                <a:srgbClr val="FF3399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343597"/>
            <a:ext cx="4876397" cy="914324"/>
          </a:xfrm>
          <a:prstGeom prst="rect">
            <a:avLst/>
          </a:prstGeom>
        </p:spPr>
      </p:pic>
      <p:sp>
        <p:nvSpPr>
          <p:cNvPr id="3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57580" y="5009515"/>
            <a:ext cx="2507615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best 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supermarket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Text Box 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576226" y="5004980"/>
            <a:ext cx="2952750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New Century Supermarket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601004" y="4940654"/>
            <a:ext cx="3241675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the freshest </a:t>
            </a:r>
            <a:r>
              <a:rPr lang="en-US" altLang="zh-CN" u="sng" dirty="0">
                <a:solidFill>
                  <a:srgbClr val="FF0000"/>
                </a:solidFill>
                <a:cs typeface="Times New Roman" panose="02020603050405020304" pitchFamily="18" charset="0"/>
              </a:rPr>
              <a:t>food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;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not expensive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64200" y="620395"/>
            <a:ext cx="3076575" cy="497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None/>
            </a:pP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品质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服务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价格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距离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autoUpdateAnimBg="0"/>
      <p:bldP spid="6149" grpId="0" autoUpdateAnimBg="0"/>
      <p:bldP spid="6151" grpId="0" autoUpdateAnimBg="0"/>
      <p:bldP spid="6152" grpId="0" autoUpdateAnimBg="0"/>
      <p:bldP spid="10" grpId="0" autoUpdateAnimBg="0"/>
      <p:bldP spid="12" grpId="0" autoUpdateAnimBg="0"/>
      <p:bldP spid="3" grpId="0" autoUpdateAnimBg="0"/>
      <p:bldP spid="4" grpId="0" autoUpdateAnimBg="0"/>
      <p:bldP spid="5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263165" y="3338736"/>
            <a:ext cx="3240360" cy="33582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sz="3600" dirty="0" smtClean="0"/>
              <a:t>_________________________________________________________________</a:t>
            </a:r>
            <a:endParaRPr kumimoji="1" lang="en-US" altLang="zh-CN" sz="3600" dirty="0"/>
          </a:p>
        </p:txBody>
      </p:sp>
      <p:sp>
        <p:nvSpPr>
          <p:cNvPr id="12291" name="Rectangle 12"/>
          <p:cNvSpPr>
            <a:spLocks noChangeArrowheads="1"/>
          </p:cNvSpPr>
          <p:nvPr/>
        </p:nvSpPr>
        <p:spPr bwMode="auto">
          <a:xfrm>
            <a:off x="1343472" y="677962"/>
            <a:ext cx="3384376" cy="254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Write about your town and the best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places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there. 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22" y="1484784"/>
            <a:ext cx="933449" cy="9334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286338"/>
            <a:ext cx="6729984" cy="61413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879976" y="2776124"/>
            <a:ext cx="5754667" cy="3240360"/>
          </a:xfrm>
          <a:prstGeom prst="round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6073518" y="2872810"/>
            <a:ext cx="5367584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14350" indent="-5143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Which is the best </a:t>
            </a:r>
            <a:r>
              <a:rPr kumimoji="1" lang="en-US" altLang="zh-CN" dirty="0" smtClean="0"/>
              <a:t>town / city</a:t>
            </a:r>
            <a:r>
              <a:rPr kumimoji="1" lang="en-US" altLang="zh-CN" dirty="0"/>
              <a:t>?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… has the best …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… is the best because …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… is better than …, but … is the most …</a:t>
            </a:r>
            <a:endParaRPr kumimoji="1" lang="en-US" altLang="zh-CN" dirty="0"/>
          </a:p>
        </p:txBody>
      </p:sp>
      <p:sp>
        <p:nvSpPr>
          <p:cNvPr id="16388" name="Rectangle 12"/>
          <p:cNvSpPr>
            <a:spLocks noChangeArrowheads="1"/>
          </p:cNvSpPr>
          <p:nvPr/>
        </p:nvSpPr>
        <p:spPr bwMode="auto">
          <a:xfrm>
            <a:off x="1248462" y="787108"/>
            <a:ext cx="10224039" cy="1341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Discuss the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towns / cities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 China with a partner. Tell the class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which 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town / city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you think is the best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. 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89" y="898896"/>
            <a:ext cx="1098042" cy="1098042"/>
          </a:xfrm>
          <a:prstGeom prst="rect">
            <a:avLst/>
          </a:prstGeom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806310" y="2872810"/>
            <a:ext cx="4896544" cy="3046988"/>
          </a:xfrm>
          <a:prstGeom prst="rect">
            <a:avLst/>
          </a:prstGeom>
          <a:noFill/>
          <a:ln w="19050" algn="ctr">
            <a:solidFill>
              <a:srgbClr val="11814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5724" dir="18900000" algn="ctr" rotWithShape="0">
                    <a:srgbClr val="000099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I think </a:t>
            </a:r>
            <a:r>
              <a:rPr lang="en-US" altLang="zh-CN" sz="3200" dirty="0" smtClean="0">
                <a:solidFill>
                  <a:srgbClr val="FF0000"/>
                </a:solidFill>
              </a:rPr>
              <a:t>Qingdao </a:t>
            </a:r>
            <a:r>
              <a:rPr lang="en-US" altLang="zh-CN" sz="3200" dirty="0">
                <a:solidFill>
                  <a:srgbClr val="FF0000"/>
                </a:solidFill>
              </a:rPr>
              <a:t>is the best city in </a:t>
            </a:r>
            <a:r>
              <a:rPr lang="en-US" altLang="zh-CN" sz="3200" dirty="0" smtClean="0">
                <a:solidFill>
                  <a:srgbClr val="FF0000"/>
                </a:solidFill>
              </a:rPr>
              <a:t>China</a:t>
            </a:r>
            <a:r>
              <a:rPr lang="en-US" altLang="zh-CN" sz="3200" dirty="0" smtClean="0"/>
              <a:t> </a:t>
            </a:r>
            <a:r>
              <a:rPr lang="en-US" altLang="zh-CN" sz="3200" dirty="0" smtClean="0">
                <a:solidFill>
                  <a:srgbClr val="0000FF"/>
                </a:solidFill>
              </a:rPr>
              <a:t>because it is the most beautiful.</a:t>
            </a:r>
            <a:r>
              <a:rPr lang="en-US" altLang="zh-CN" sz="3200" dirty="0" smtClean="0"/>
              <a:t> But I think Beijing is the most popular city for visitors.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14" y="1988840"/>
            <a:ext cx="2536650" cy="94701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4" name="Picture 4" descr="http://t10.baidu.com/it/u=144448968,2018663683&amp;fm=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904" y="3429000"/>
            <a:ext cx="5616624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983432" y="764704"/>
            <a:ext cx="10369152" cy="245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5724" dir="18900000" algn="ctr" rotWithShape="0">
                    <a:srgbClr val="000099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I think </a:t>
            </a:r>
            <a:r>
              <a:rPr lang="en-US" altLang="zh-CN" sz="3200" dirty="0" err="1">
                <a:solidFill>
                  <a:srgbClr val="FF0000"/>
                </a:solidFill>
              </a:rPr>
              <a:t>Sanya</a:t>
            </a:r>
            <a:r>
              <a:rPr lang="en-US" altLang="zh-CN" sz="3200" dirty="0">
                <a:solidFill>
                  <a:srgbClr val="FF0000"/>
                </a:solidFill>
              </a:rPr>
              <a:t> is the best city in China.</a:t>
            </a:r>
            <a:r>
              <a:rPr lang="en-US" altLang="zh-CN" sz="3200" dirty="0"/>
              <a:t> </a:t>
            </a:r>
            <a:r>
              <a:rPr lang="en-US" altLang="zh-CN" sz="3200" dirty="0">
                <a:solidFill>
                  <a:srgbClr val="0000FF"/>
                </a:solidFill>
              </a:rPr>
              <a:t>It has the most beautiful beaches and the cleanest water. It’s the warmest place. You can eat the most delicious sea food. You can enjoy the sunshine most quietly. 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639616" y="2047139"/>
            <a:ext cx="6946900" cy="438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1. … is the best chess player.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2. … is the most talented dancer.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3. … is the most interesting writer.  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4. … is the fastest runner.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5. … is the best basketball player.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6. … is the best English speaker. 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7. … is the funniest actor. </a:t>
            </a:r>
            <a:endParaRPr kumimoji="1" lang="en-US" altLang="zh-CN" dirty="0" smtClean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 smtClean="0"/>
              <a:t>8. …</a:t>
            </a:r>
            <a:endParaRPr kumimoji="1" lang="en-US" altLang="zh-CN" dirty="0"/>
          </a:p>
        </p:txBody>
      </p:sp>
      <p:sp>
        <p:nvSpPr>
          <p:cNvPr id="4100" name="Rectangle 12"/>
          <p:cNvSpPr>
            <a:spLocks noChangeArrowheads="1"/>
          </p:cNvSpPr>
          <p:nvPr/>
        </p:nvSpPr>
        <p:spPr bwMode="auto">
          <a:xfrm>
            <a:off x="551384" y="1218071"/>
            <a:ext cx="10763971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Who’s got talent in your class?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Give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your reports. 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3" name="Picture 7" descr="Review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9" t="14987" r="21417" b="10706"/>
          <a:stretch>
            <a:fillRect/>
          </a:stretch>
        </p:blipFill>
        <p:spPr bwMode="auto">
          <a:xfrm>
            <a:off x="4241094" y="116346"/>
            <a:ext cx="3384550" cy="110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12"/>
          <p:cNvSpPr>
            <a:spLocks noChangeArrowheads="1"/>
          </p:cNvSpPr>
          <p:nvPr/>
        </p:nvSpPr>
        <p:spPr bwMode="auto">
          <a:xfrm>
            <a:off x="479376" y="1002551"/>
            <a:ext cx="10801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36575" indent="-536575" eaLnBrk="1" hangingPunct="1">
              <a:lnSpc>
                <a:spcPct val="120000"/>
              </a:lnSpc>
              <a:tabLst>
                <a:tab pos="450850" algn="l"/>
                <a:tab pos="5365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1. Fill in the blanks with the superlative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forms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of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the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words in the box. 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1775520" y="2493341"/>
            <a:ext cx="8207375" cy="64839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cs typeface="Times New Roman" panose="02020603050405020304" pitchFamily="18" charset="0"/>
              </a:rPr>
              <a:t>good    cheap    popular   comfortably   bad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23392" y="3356992"/>
            <a:ext cx="1101722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46405" indent="-446405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325880" indent="-609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2114550" indent="-609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903855" indent="-609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692525" indent="-609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149725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606925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5064125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5521325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1. Dumpling </a:t>
            </a:r>
            <a:r>
              <a:rPr lang="en-US" altLang="zh-CN" dirty="0">
                <a:cs typeface="Times New Roman" panose="02020603050405020304" pitchFamily="18" charset="0"/>
              </a:rPr>
              <a:t>House is ________________ restaurant in the city. You can get 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a big plate of dumplings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for</a:t>
            </a:r>
            <a:r>
              <a:rPr lang="en-US" altLang="zh-CN" dirty="0">
                <a:cs typeface="Times New Roman" panose="02020603050405020304" pitchFamily="18" charset="0"/>
              </a:rPr>
              <a:t> only five yuan</a:t>
            </a:r>
            <a:r>
              <a:rPr lang="en-US" altLang="zh-CN" dirty="0" smtClean="0">
                <a:cs typeface="Times New Roman" panose="02020603050405020304" pitchFamily="18" charset="0"/>
              </a:rPr>
              <a:t>.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2. Spring Park is ________________ place in the city on weekends. Many families go there with their young children. Lots of old people like to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take walks</a:t>
            </a:r>
            <a:r>
              <a:rPr lang="en-US" altLang="zh-CN" dirty="0">
                <a:cs typeface="Times New Roman" panose="02020603050405020304" pitchFamily="18" charset="0"/>
              </a:rPr>
              <a:t> there, too</a:t>
            </a:r>
            <a:r>
              <a:rPr lang="en-US" altLang="zh-CN" dirty="0" smtClean="0">
                <a:cs typeface="Times New Roman" panose="02020603050405020304" pitchFamily="18" charset="0"/>
              </a:rPr>
              <a:t>.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4871864" y="3356992"/>
            <a:ext cx="34925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5724" dir="18900000" algn="ctr" rotWithShape="0">
                    <a:srgbClr val="0000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the cheapest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pic>
        <p:nvPicPr>
          <p:cNvPr id="19464" name="Picture 8" descr="Self Check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877" y="6950"/>
            <a:ext cx="4426198" cy="101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791744" y="4588098"/>
            <a:ext cx="35639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5724" dir="18900000" algn="ctr" rotWithShape="0">
                    <a:srgbClr val="0000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the most popular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3" grpId="0" bldLvl="0" animBg="1"/>
      <p:bldP spid="7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79376" y="1772816"/>
            <a:ext cx="10945216" cy="4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0850" indent="-4508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411605" indent="-609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2200275" indent="-609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989580" indent="-609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778250" indent="-609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2354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6926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51498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56070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3</a:t>
            </a:r>
            <a:r>
              <a:rPr lang="en-US" altLang="zh-CN" dirty="0">
                <a:cs typeface="Times New Roman" panose="02020603050405020304" pitchFamily="18" charset="0"/>
              </a:rPr>
              <a:t>. You can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rest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cs typeface="Times New Roman" panose="02020603050405020304" pitchFamily="18" charset="0"/>
              </a:rPr>
              <a:t>____________________ </a:t>
            </a:r>
            <a:r>
              <a:rPr lang="en-US" altLang="zh-CN" dirty="0">
                <a:cs typeface="Times New Roman" panose="02020603050405020304" pitchFamily="18" charset="0"/>
              </a:rPr>
              <a:t>at Flower Hotel. Their rooms are clean and big.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4. 109.9 FM plays ________________ music. The songs are always boring and too loud</a:t>
            </a:r>
            <a:r>
              <a:rPr lang="en-US" altLang="zh-CN" dirty="0" smtClean="0">
                <a:cs typeface="Times New Roman" panose="02020603050405020304" pitchFamily="18" charset="0"/>
              </a:rPr>
              <a:t>.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5. PEP High School is </a:t>
            </a:r>
            <a:r>
              <a:rPr lang="en-US" altLang="zh-CN" dirty="0" smtClean="0">
                <a:cs typeface="Times New Roman" panose="02020603050405020304" pitchFamily="18" charset="0"/>
              </a:rPr>
              <a:t>_____________ </a:t>
            </a:r>
            <a:r>
              <a:rPr lang="en-US" altLang="zh-CN" dirty="0">
                <a:cs typeface="Times New Roman" panose="02020603050405020304" pitchFamily="18" charset="0"/>
              </a:rPr>
              <a:t>school in this town. They have big classrooms, fantastic teachers and an excellent sports center</a:t>
            </a:r>
            <a:r>
              <a:rPr lang="en-US" altLang="zh-CN" dirty="0" smtClean="0">
                <a:cs typeface="Times New Roman" panose="02020603050405020304" pitchFamily="18" charset="0"/>
              </a:rPr>
              <a:t>.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4367808" y="2938469"/>
            <a:ext cx="24479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5724" dir="18900000" algn="ctr" rotWithShape="0">
                    <a:srgbClr val="0000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the worst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3143672" y="1772816"/>
            <a:ext cx="41764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5724" dir="18900000" algn="ctr" rotWithShape="0">
                    <a:srgbClr val="000099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FF0000"/>
                </a:solidFill>
              </a:rPr>
              <a:t>(the) most </a:t>
            </a:r>
            <a:r>
              <a:rPr lang="en-US" altLang="zh-CN" sz="3200" dirty="0">
                <a:solidFill>
                  <a:srgbClr val="FF0000"/>
                </a:solidFill>
              </a:rPr>
              <a:t>comfortably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2028441" y="692696"/>
            <a:ext cx="7847086" cy="6227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cs typeface="Times New Roman" panose="02020603050405020304" pitchFamily="18" charset="0"/>
              </a:rPr>
              <a:t>good    cheap    popular   comfortably   bad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978983" y="4118513"/>
            <a:ext cx="2039937" cy="63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5724" dir="18900000" algn="ctr" rotWithShape="0">
                    <a:srgbClr val="0000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the best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7" grpId="0" bldLvl="0" animBg="1"/>
      <p:bldP spid="49158" grpId="0" bldLvl="0" animBg="1"/>
      <p:bldP spid="8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12"/>
          <p:cNvSpPr>
            <a:spLocks noChangeArrowheads="1"/>
          </p:cNvSpPr>
          <p:nvPr/>
        </p:nvSpPr>
        <p:spPr bwMode="auto">
          <a:xfrm>
            <a:off x="335360" y="300733"/>
            <a:ext cx="11377264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tabLst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tabLst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tabLst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tabLst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tabLst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36575" indent="-536575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2. Read the information. Then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correct the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mistakes in the sentences below. 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11424" y="1669158"/>
            <a:ext cx="10585176" cy="4819781"/>
          </a:xfrm>
          <a:prstGeom prst="rect">
            <a:avLst/>
          </a:prstGeom>
          <a:solidFill>
            <a:srgbClr val="FFFFCC"/>
          </a:solidFill>
          <a:ln w="9525">
            <a:solidFill>
              <a:srgbClr val="CC00FF"/>
            </a:solidFill>
            <a:miter lim="800000"/>
          </a:ln>
        </p:spPr>
        <p:txBody>
          <a:bodyPr wrap="square">
            <a:spAutoFit/>
          </a:bodyPr>
          <a:lstStyle>
            <a:lvl1pPr algn="l" eaLnBrk="0" hangingPunct="0"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A movie ticket at Town Cinema is $12.00. It is $10.50 at Screen City, and $10.00 at Movie World.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Screen City is always very crowded. Many people go to Movie World, too. But you can always get a ticket at </a:t>
            </a:r>
            <a:r>
              <a:rPr lang="en-US" altLang="zh-CN" dirty="0"/>
              <a:t>Town Cinema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The seats at Movie World are very comfortable. The seats at Screen City are a little hard. The Town Cinema seats are very uncomfortable. 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51384" y="764704"/>
            <a:ext cx="10945216" cy="481978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33400" indent="-533400" algn="l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414780" indent="-609600" algn="l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2203450" indent="-609600" algn="l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992755" indent="-609600" algn="l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781425" indent="-609600" algn="l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238625" indent="-609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695825" indent="-609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5153025" indent="-609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5610225" indent="-609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1. Movie </a:t>
            </a:r>
            <a:r>
              <a:rPr lang="en-US" altLang="zh-CN" dirty="0">
                <a:cs typeface="Times New Roman" panose="02020603050405020304" pitchFamily="18" charset="0"/>
              </a:rPr>
              <a:t>World </a:t>
            </a:r>
            <a:r>
              <a:rPr lang="en-US" altLang="zh-CN" dirty="0" smtClean="0">
                <a:cs typeface="Times New Roman" panose="02020603050405020304" pitchFamily="18" charset="0"/>
              </a:rPr>
              <a:t>is </a:t>
            </a:r>
            <a:r>
              <a:rPr lang="en-US" altLang="zh-CN" dirty="0">
                <a:cs typeface="Times New Roman" panose="02020603050405020304" pitchFamily="18" charset="0"/>
              </a:rPr>
              <a:t>the most expensive</a:t>
            </a:r>
            <a:r>
              <a:rPr lang="en-US" altLang="zh-CN" dirty="0" smtClean="0">
                <a:cs typeface="Times New Roman" panose="02020603050405020304" pitchFamily="18" charset="0"/>
              </a:rPr>
              <a:t>.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2. Screen </a:t>
            </a:r>
            <a:r>
              <a:rPr lang="en-US" altLang="zh-CN" dirty="0" smtClean="0">
                <a:cs typeface="Times New Roman" panose="02020603050405020304" pitchFamily="18" charset="0"/>
              </a:rPr>
              <a:t>City has </a:t>
            </a:r>
            <a:r>
              <a:rPr lang="en-US" altLang="zh-CN" dirty="0">
                <a:cs typeface="Times New Roman" panose="02020603050405020304" pitchFamily="18" charset="0"/>
              </a:rPr>
              <a:t>the cheapest tickets</a:t>
            </a:r>
            <a:r>
              <a:rPr lang="en-US" altLang="zh-CN" dirty="0" smtClean="0">
                <a:cs typeface="Times New Roman" panose="02020603050405020304" pitchFamily="18" charset="0"/>
              </a:rPr>
              <a:t>.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3. Town Cinema is more popular than Screen City</a:t>
            </a:r>
            <a:r>
              <a:rPr lang="en-US" altLang="zh-CN" dirty="0" smtClean="0">
                <a:cs typeface="Times New Roman" panose="02020603050405020304" pitchFamily="18" charset="0"/>
              </a:rPr>
              <a:t>.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5751" y="1340768"/>
            <a:ext cx="10441160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Town Cinema is the most expensive./ 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Movie World is the cheapest.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12250" y="3139474"/>
            <a:ext cx="10441160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Movie World has the cheapest tickets.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12250" y="4870817"/>
            <a:ext cx="10441160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Screen City is more popular than Town Cinema./ 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Town Cinema is less crowed than Screen City.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23392" y="908720"/>
            <a:ext cx="10945216" cy="186512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33400" indent="-533400" algn="l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414780" indent="-609600" algn="l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2203450" indent="-609600" algn="l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992755" indent="-609600" algn="l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781425" indent="-609600" algn="l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238625" indent="-609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695825" indent="-609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5153025" indent="-609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5610225" indent="-609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4</a:t>
            </a:r>
            <a:r>
              <a:rPr lang="en-US" altLang="zh-CN" dirty="0">
                <a:cs typeface="Times New Roman" panose="02020603050405020304" pitchFamily="18" charset="0"/>
              </a:rPr>
              <a:t>. Movie World is the most popular</a:t>
            </a:r>
            <a:r>
              <a:rPr lang="en-US" altLang="zh-CN" dirty="0" smtClean="0">
                <a:cs typeface="Times New Roman" panose="02020603050405020304" pitchFamily="18" charset="0"/>
              </a:rPr>
              <a:t>.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5. Town Cinema has the most comfortable seats.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7759" y="1484784"/>
            <a:ext cx="10441160" cy="631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Screen City is the most popular. 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65783" y="2692559"/>
            <a:ext cx="10441160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  <a:sym typeface="+mn-ea"/>
              </a:rPr>
              <a:t>Movie World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 has the most comfortable seats.</a:t>
            </a:r>
            <a:endParaRPr lang="en-US" altLang="zh-CN" sz="3200" dirty="0"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20000"/>
              </a:lnSpc>
            </a:pP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911424" y="2348880"/>
            <a:ext cx="10297144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4330" indent="-354330" algn="l" eaLnBrk="0" hangingPunct="0"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22325" indent="-285750" algn="l" eaLnBrk="0" hangingPunct="0"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30630" indent="-228600" algn="l" eaLnBrk="0" hangingPunct="0"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38300" indent="-228600" algn="l" eaLnBrk="0" hangingPunct="0"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本单元要求</a:t>
            </a:r>
            <a:r>
              <a:rPr lang="zh-CN" altLang="en-US" dirty="0" smtClean="0"/>
              <a:t>写居住地最好</a:t>
            </a:r>
            <a:r>
              <a:rPr lang="zh-CN" altLang="en-US" dirty="0"/>
              <a:t>的地方或事物</a:t>
            </a:r>
            <a:r>
              <a:rPr lang="en-US" altLang="zh-CN" dirty="0"/>
              <a:t>, </a:t>
            </a:r>
            <a:r>
              <a:rPr lang="zh-CN" altLang="en-US" dirty="0"/>
              <a:t>并说明原因。时态应用一般现在时态。</a:t>
            </a:r>
            <a:endParaRPr lang="zh-CN" altLang="en-US" dirty="0"/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先描述某个地方或某件事物</a:t>
            </a:r>
            <a:r>
              <a:rPr lang="en-US" altLang="zh-CN" dirty="0"/>
              <a:t>, </a:t>
            </a:r>
            <a:r>
              <a:rPr lang="zh-CN" altLang="en-US" dirty="0"/>
              <a:t>然后说明其最好的原因。</a:t>
            </a:r>
            <a:endParaRPr lang="zh-CN" altLang="en-US" dirty="0"/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正确运用形容词或副词的最高级形式来表达。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627896"/>
            <a:ext cx="4266847" cy="170673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911424" y="1628800"/>
            <a:ext cx="10297144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7505" indent="-357505" algn="l" eaLnBrk="0" hangingPunct="0"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22325" indent="-285750" algn="l" eaLnBrk="0" hangingPunct="0"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30630" indent="-228600" algn="l" eaLnBrk="0" hangingPunct="0"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38300" indent="-228600" algn="l" eaLnBrk="0" hangingPunct="0"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3a</a:t>
            </a:r>
            <a:r>
              <a:rPr lang="zh-CN" altLang="en-US" dirty="0"/>
              <a:t>文章中的第一句话和最后一句话分别起到了总起和总结的作用</a:t>
            </a:r>
            <a:r>
              <a:rPr lang="en-US" altLang="zh-CN" dirty="0"/>
              <a:t>, </a:t>
            </a:r>
            <a:r>
              <a:rPr lang="zh-CN" altLang="en-US" dirty="0"/>
              <a:t>文章通过</a:t>
            </a:r>
            <a:r>
              <a:rPr lang="en-US" altLang="zh-CN" dirty="0"/>
              <a:t>3</a:t>
            </a:r>
            <a:r>
              <a:rPr lang="zh-CN" altLang="en-US" dirty="0"/>
              <a:t>个方面的原因</a:t>
            </a:r>
            <a:r>
              <a:rPr lang="zh-CN" altLang="en-US" dirty="0" smtClean="0"/>
              <a:t>来说明了</a:t>
            </a:r>
            <a:r>
              <a:rPr lang="zh-CN" altLang="en-US" dirty="0"/>
              <a:t>为什么作者说</a:t>
            </a:r>
            <a:r>
              <a:rPr lang="en-US" altLang="zh-CN" dirty="0"/>
              <a:t>Greenwood Park</a:t>
            </a:r>
            <a:r>
              <a:rPr lang="zh-CN" altLang="en-US" dirty="0"/>
              <a:t>是周末最好的去处。大家可以仿照</a:t>
            </a:r>
            <a:r>
              <a:rPr lang="en-US" altLang="zh-CN" dirty="0"/>
              <a:t>3a</a:t>
            </a:r>
            <a:r>
              <a:rPr lang="zh-CN" altLang="en-US" dirty="0"/>
              <a:t>的结构来写。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551384" y="1844824"/>
            <a:ext cx="10945216" cy="4228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I live in </a:t>
            </a:r>
            <a:r>
              <a:rPr kumimoji="1" lang="en-US" altLang="zh-CN" dirty="0" err="1"/>
              <a:t>Zhouzhuang</a:t>
            </a:r>
            <a:r>
              <a:rPr kumimoji="1" lang="en-US" altLang="zh-CN" dirty="0"/>
              <a:t> in Jiangsu. </a:t>
            </a:r>
            <a:r>
              <a:rPr lang="en-US" altLang="zh-CN" dirty="0"/>
              <a:t>It is one of the oldest and most beautiful towns in China.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There aren’t many roads in </a:t>
            </a:r>
            <a:r>
              <a:rPr lang="en-US" altLang="zh-CN" dirty="0" err="1"/>
              <a:t>Zhouzhuang</a:t>
            </a:r>
            <a:r>
              <a:rPr lang="en-US" altLang="zh-CN" dirty="0"/>
              <a:t>, and I think that’s the best thing about this town. We don’t have cars </a:t>
            </a:r>
            <a:r>
              <a:rPr lang="en-US" altLang="zh-CN" dirty="0" smtClean="0"/>
              <a:t>and </a:t>
            </a:r>
            <a:r>
              <a:rPr lang="en-US" altLang="zh-CN" dirty="0"/>
              <a:t>buses because we use boats to get around town. Many people visit the town throughout the year, and they enjoy going on the boat tours to see the entire town.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343" y="548680"/>
            <a:ext cx="3657298" cy="118862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839416" y="1268760"/>
            <a:ext cx="10585176" cy="4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/>
              <a:t>There </a:t>
            </a:r>
            <a:r>
              <a:rPr lang="en-US" altLang="zh-CN" dirty="0"/>
              <a:t>are many special snacks for visitors to </a:t>
            </a:r>
            <a:r>
              <a:rPr lang="en-US" altLang="zh-CN" dirty="0" smtClean="0"/>
              <a:t>buy </a:t>
            </a:r>
            <a:r>
              <a:rPr lang="en-US" altLang="zh-CN" dirty="0"/>
              <a:t>in </a:t>
            </a:r>
            <a:r>
              <a:rPr lang="en-US" altLang="zh-CN" dirty="0" err="1"/>
              <a:t>Zhouzhuang</a:t>
            </a:r>
            <a:r>
              <a:rPr lang="en-US" altLang="zh-CN" dirty="0"/>
              <a:t>, such as sesame cakes and walnut cakes. Visitors should also try the </a:t>
            </a:r>
            <a:r>
              <a:rPr lang="en-US" altLang="zh-CN" dirty="0" err="1"/>
              <a:t>wansan</a:t>
            </a:r>
            <a:r>
              <a:rPr lang="en-US" altLang="zh-CN" dirty="0"/>
              <a:t> pork shank, the most famous dish in </a:t>
            </a:r>
            <a:r>
              <a:rPr lang="en-US" altLang="zh-CN" dirty="0" err="1"/>
              <a:t>Zhouzhuang</a:t>
            </a:r>
            <a:r>
              <a:rPr lang="en-US" altLang="zh-CN" dirty="0"/>
              <a:t>. To me, the best place to eat </a:t>
            </a:r>
            <a:r>
              <a:rPr lang="en-US" altLang="zh-CN" dirty="0" err="1"/>
              <a:t>wansan</a:t>
            </a:r>
            <a:r>
              <a:rPr lang="en-US" altLang="zh-CN" dirty="0"/>
              <a:t> pork shank is my father’s restaurant. It is in the center of the town and everyone knows it. It is very crowded in summer. 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12"/>
          <p:cNvSpPr>
            <a:spLocks noChangeArrowheads="1"/>
          </p:cNvSpPr>
          <p:nvPr/>
        </p:nvSpPr>
        <p:spPr bwMode="auto">
          <a:xfrm>
            <a:off x="2063750" y="621030"/>
            <a:ext cx="4363720" cy="750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eview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phrases. 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920825" y="1559968"/>
            <a:ext cx="8101013" cy="225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1. </a:t>
            </a:r>
            <a:r>
              <a:rPr kumimoji="1" lang="zh-CN" altLang="en-US" dirty="0"/>
              <a:t>有相同特征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2. </a:t>
            </a:r>
            <a:r>
              <a:rPr kumimoji="1" lang="zh-CN" altLang="en-US" dirty="0"/>
              <a:t>各种各样的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3. </a:t>
            </a:r>
            <a:r>
              <a:rPr kumimoji="1" lang="zh-CN" altLang="en-US" dirty="0"/>
              <a:t>由</a:t>
            </a:r>
            <a:r>
              <a:rPr kumimoji="1" lang="en-US" altLang="zh-CN" dirty="0">
                <a:latin typeface="宋体" panose="02010600030101010101" pitchFamily="2" charset="-122"/>
              </a:rPr>
              <a:t>……</a:t>
            </a:r>
            <a:r>
              <a:rPr kumimoji="1" lang="zh-CN" altLang="en-US" dirty="0"/>
              <a:t>决定</a:t>
            </a:r>
            <a:r>
              <a:rPr kumimoji="1" lang="en-US" altLang="zh-CN" dirty="0"/>
              <a:t>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4. </a:t>
            </a:r>
            <a:r>
              <a:rPr kumimoji="1" lang="zh-CN" altLang="en-US" dirty="0"/>
              <a:t>发挥作用    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214094" y="1555932"/>
            <a:ext cx="4105275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have … in common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885122" y="2082479"/>
            <a:ext cx="3041650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all kinds of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126267" y="2624507"/>
            <a:ext cx="1841941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be up to 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947518" y="3154429"/>
            <a:ext cx="2638425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play a role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920825" y="3717032"/>
            <a:ext cx="8208963" cy="225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5. </a:t>
            </a:r>
            <a:r>
              <a:rPr kumimoji="1" lang="zh-CN" altLang="en-US" dirty="0"/>
              <a:t>编造            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6. </a:t>
            </a:r>
            <a:r>
              <a:rPr kumimoji="1" lang="zh-CN" altLang="en-US" dirty="0"/>
              <a:t>例如            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7. </a:t>
            </a:r>
            <a:r>
              <a:rPr kumimoji="1" lang="zh-CN" altLang="en-US" dirty="0"/>
              <a:t>认真对待    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8. </a:t>
            </a:r>
            <a:r>
              <a:rPr kumimoji="1" lang="zh-CN" altLang="en-US" dirty="0"/>
              <a:t>给某人某物   </a:t>
            </a:r>
            <a:r>
              <a:rPr kumimoji="1" lang="en-US" altLang="zh-CN" dirty="0" smtClean="0"/>
              <a:t>_______________________ </a:t>
            </a:r>
            <a:endParaRPr kumimoji="1" lang="en-US" altLang="zh-CN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5899183" y="4219930"/>
            <a:ext cx="3671887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for example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447928" y="4768988"/>
            <a:ext cx="3347541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take … seriously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4710928" y="5322010"/>
            <a:ext cx="5256212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give sb. </a:t>
            </a:r>
            <a:r>
              <a:rPr lang="en-US" altLang="zh-CN" dirty="0" err="1">
                <a:solidFill>
                  <a:srgbClr val="FF0000"/>
                </a:solidFill>
                <a:cs typeface="Times New Roman" panose="02020603050405020304" pitchFamily="18" charset="0"/>
              </a:rPr>
              <a:t>sth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. /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give </a:t>
            </a:r>
            <a:r>
              <a:rPr lang="en-US" altLang="zh-CN" dirty="0" err="1">
                <a:solidFill>
                  <a:srgbClr val="FF0000"/>
                </a:solidFill>
                <a:cs typeface="Times New Roman" panose="02020603050405020304" pitchFamily="18" charset="0"/>
              </a:rPr>
              <a:t>sth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. to sb.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114999" y="3699432"/>
            <a:ext cx="2303462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make up 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767408" y="1844824"/>
            <a:ext cx="10657184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5724" dir="18900000" algn="ctr" rotWithShape="0">
                    <a:srgbClr val="000099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many famous cities do you know in our country?</a:t>
            </a:r>
            <a:endParaRPr lang="en-US" altLang="zh-CN" sz="3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Beijing</a:t>
            </a:r>
            <a:r>
              <a:rPr lang="en-US" altLang="zh-CN" sz="3200" dirty="0"/>
              <a:t> (capital city, famous, popular)</a:t>
            </a:r>
            <a:endParaRPr lang="en-US" altLang="zh-CN" sz="3200" dirty="0"/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Xi’an</a:t>
            </a:r>
            <a:r>
              <a:rPr lang="en-US" altLang="zh-CN" sz="3200" dirty="0"/>
              <a:t> (famous historical city)</a:t>
            </a:r>
            <a:endParaRPr lang="en-US" altLang="zh-CN" sz="3200" dirty="0"/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Qingdao</a:t>
            </a:r>
            <a:r>
              <a:rPr lang="en-US" altLang="zh-CN" sz="3200" dirty="0"/>
              <a:t> (beautiful city buildings, fresh seafood)</a:t>
            </a:r>
            <a:endParaRPr lang="en-US" altLang="zh-CN" sz="3200" dirty="0"/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Chengdu</a:t>
            </a:r>
            <a:r>
              <a:rPr lang="en-US" altLang="zh-CN" sz="3200" dirty="0"/>
              <a:t> (pandas, delicious food)</a:t>
            </a:r>
            <a:endParaRPr lang="en-US" altLang="zh-CN" sz="3200" dirty="0"/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Hangzhou</a:t>
            </a:r>
            <a:r>
              <a:rPr lang="en-US" altLang="zh-CN" sz="3200" dirty="0"/>
              <a:t> (beautiful, love story)</a:t>
            </a:r>
            <a:endParaRPr lang="en-US" altLang="zh-CN" sz="3200" dirty="0"/>
          </a:p>
          <a:p>
            <a:pPr algn="l">
              <a:lnSpc>
                <a:spcPct val="120000"/>
              </a:lnSpc>
            </a:pPr>
            <a:r>
              <a:rPr lang="en-US" altLang="zh-CN" sz="3200" dirty="0"/>
              <a:t>…</a:t>
            </a:r>
            <a:endParaRPr lang="en-US" altLang="zh-CN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620688"/>
            <a:ext cx="4032448" cy="109975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6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61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614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396606"/>
            <a:ext cx="3456384" cy="105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9376" y="1484784"/>
            <a:ext cx="10945216" cy="1217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lnSpc>
                <a:spcPct val="120000"/>
              </a:lnSpc>
              <a:defRPr sz="3200"/>
            </a:lvl1pPr>
          </a:lstStyle>
          <a:p>
            <a:r>
              <a:rPr lang="zh-CN" altLang="zh-CN" dirty="0">
                <a:solidFill>
                  <a:srgbClr val="0000FF"/>
                </a:solidFill>
              </a:rPr>
              <a:t>根据短文内容，从方框中选择恰当的单词填空，注意形式变化。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9456" y="2564904"/>
            <a:ext cx="9793088" cy="683264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lnSpc>
                <a:spcPct val="120000"/>
              </a:lnSpc>
              <a:defRPr sz="3200"/>
            </a:lvl1pPr>
          </a:lstStyle>
          <a:p>
            <a:r>
              <a:rPr lang="en-US" altLang="zh-CN" dirty="0"/>
              <a:t>theater, together, serious, give, ticket, love, pretty, close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79376" y="3385689"/>
            <a:ext cx="112332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lnSpc>
                <a:spcPct val="120000"/>
              </a:lnSpc>
              <a:defRPr sz="3200"/>
            </a:lvl1pPr>
          </a:lstStyle>
          <a:p>
            <a:r>
              <a:rPr lang="en-US" altLang="zh-CN" dirty="0" smtClean="0"/>
              <a:t>    Lucy </a:t>
            </a:r>
            <a:r>
              <a:rPr lang="en-US" altLang="zh-CN" dirty="0"/>
              <a:t>is Judy’s best friend. Now, Judy is in her room, thinking about what to give to Lucy for her twelfth birthday. Judy takes it very (1</a:t>
            </a:r>
            <a:r>
              <a:rPr lang="en-US" altLang="zh-CN" dirty="0" smtClean="0"/>
              <a:t>)________.</a:t>
            </a:r>
            <a:endParaRPr lang="zh-CN" altLang="zh-CN" dirty="0"/>
          </a:p>
          <a:p>
            <a:r>
              <a:rPr lang="en-US" altLang="zh-CN" dirty="0" smtClean="0"/>
              <a:t>    Mrs</a:t>
            </a:r>
            <a:r>
              <a:rPr lang="en-US" altLang="zh-CN" dirty="0"/>
              <a:t>. White comes to Judy’s room, saying, “Dear, it’s (2)_______ to ten o’clock. It’s time to go to sleep</a:t>
            </a:r>
            <a:r>
              <a:rPr lang="en-US" altLang="zh-CN" dirty="0" smtClean="0"/>
              <a:t>.”</a:t>
            </a:r>
            <a:endParaRPr lang="zh-CN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4151784" y="4566312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 smtClean="0">
                <a:solidFill>
                  <a:srgbClr val="FF0000"/>
                </a:solidFill>
              </a:rPr>
              <a:t>seriously</a:t>
            </a:r>
            <a:r>
              <a:rPr lang="en-US" altLang="zh-CN" sz="3200" dirty="0">
                <a:solidFill>
                  <a:srgbClr val="FF0000"/>
                </a:solidFill>
              </a:rPr>
              <a:t>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99456" y="5796553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 smtClean="0">
                <a:solidFill>
                  <a:srgbClr val="FF0000"/>
                </a:solidFill>
              </a:rPr>
              <a:t>close</a:t>
            </a:r>
            <a:r>
              <a:rPr lang="en-US" altLang="zh-CN" sz="3200" dirty="0">
                <a:solidFill>
                  <a:srgbClr val="FF0000"/>
                </a:solidFill>
              </a:rPr>
              <a:t>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27448" y="404664"/>
            <a:ext cx="9793088" cy="631711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lnSpc>
                <a:spcPct val="120000"/>
              </a:lnSpc>
              <a:defRPr sz="3200"/>
            </a:lvl1pPr>
          </a:lstStyle>
          <a:p>
            <a:r>
              <a:rPr lang="en-US" altLang="zh-CN" dirty="0"/>
              <a:t>theater, together, serious, give, ticket, love, pretty, close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07368" y="1186640"/>
            <a:ext cx="11233248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lnSpc>
                <a:spcPct val="120000"/>
              </a:lnSpc>
              <a:defRPr sz="3200"/>
            </a:lvl1pPr>
          </a:lstStyle>
          <a:p>
            <a:r>
              <a:rPr lang="en-US" altLang="zh-CN" dirty="0" smtClean="0"/>
              <a:t>Judy </a:t>
            </a:r>
            <a:r>
              <a:rPr lang="en-US" altLang="zh-CN" dirty="0"/>
              <a:t>says, “Mom, tomorrow is Lucy’s twelfth birthday. I want (3)_______ her something special as a birthday gift. I’m thinking about it.”</a:t>
            </a:r>
            <a:endParaRPr lang="zh-CN" altLang="zh-CN" dirty="0"/>
          </a:p>
          <a:p>
            <a:r>
              <a:rPr lang="en-US" altLang="zh-CN" dirty="0" smtClean="0"/>
              <a:t>    Mrs</a:t>
            </a:r>
            <a:r>
              <a:rPr lang="en-US" altLang="zh-CN" dirty="0"/>
              <a:t>. White sits on Judy’s bed and says, “Tomorrow is March 27th. Ah, I have an idea. Why don’t you buy two (4)_______ for the new play (</a:t>
            </a:r>
            <a:r>
              <a:rPr lang="zh-CN" altLang="zh-CN" dirty="0"/>
              <a:t>戏剧</a:t>
            </a:r>
            <a:r>
              <a:rPr lang="en-US" altLang="zh-CN" dirty="0"/>
              <a:t>)? Then, you can go to watch it (5)_______.”</a:t>
            </a:r>
            <a:endParaRPr lang="zh-CN" altLang="zh-CN" dirty="0"/>
          </a:p>
          <a:p>
            <a:r>
              <a:rPr lang="en-US" altLang="zh-CN" dirty="0" smtClean="0"/>
              <a:t>    “</a:t>
            </a:r>
            <a:r>
              <a:rPr lang="en-US" altLang="zh-CN" dirty="0"/>
              <a:t>Well, sounds like a (6)_______ good idea! Lucy (7)_______ watching plays. But Mom, how did you come up with this idea?” says Judy</a:t>
            </a:r>
            <a:r>
              <a:rPr lang="en-US" altLang="zh-CN" dirty="0" smtClean="0"/>
              <a:t>.</a:t>
            </a:r>
            <a:endParaRPr lang="zh-CN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983432" y="1799520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 smtClean="0">
                <a:solidFill>
                  <a:srgbClr val="FF0000"/>
                </a:solidFill>
              </a:rPr>
              <a:t>to </a:t>
            </a:r>
            <a:r>
              <a:rPr lang="en-US" altLang="zh-CN" sz="3200" dirty="0">
                <a:solidFill>
                  <a:srgbClr val="FF0000"/>
                </a:solidFill>
              </a:rPr>
              <a:t>give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44372" y="3599608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 smtClean="0">
                <a:solidFill>
                  <a:srgbClr val="FF0000"/>
                </a:solidFill>
              </a:rPr>
              <a:t>tickets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552384" y="4184383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 smtClean="0">
                <a:solidFill>
                  <a:srgbClr val="FF0000"/>
                </a:solidFill>
              </a:rPr>
              <a:t>together</a:t>
            </a:r>
            <a:r>
              <a:rPr lang="en-US" altLang="zh-CN" sz="3200" dirty="0">
                <a:solidFill>
                  <a:srgbClr val="FF0000"/>
                </a:solidFill>
              </a:rPr>
              <a:t>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51884" y="4751848"/>
            <a:ext cx="154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 smtClean="0">
                <a:solidFill>
                  <a:srgbClr val="FF0000"/>
                </a:solidFill>
              </a:rPr>
              <a:t>pretty</a:t>
            </a:r>
            <a:r>
              <a:rPr lang="en-US" altLang="zh-CN" sz="3200" dirty="0">
                <a:solidFill>
                  <a:srgbClr val="FF0000"/>
                </a:solidFill>
              </a:rPr>
              <a:t>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48428" y="4751848"/>
            <a:ext cx="154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 smtClean="0">
                <a:solidFill>
                  <a:srgbClr val="FF0000"/>
                </a:solidFill>
              </a:rPr>
              <a:t>loves</a:t>
            </a:r>
            <a:r>
              <a:rPr lang="en-US" altLang="zh-CN" sz="3200" dirty="0">
                <a:solidFill>
                  <a:srgbClr val="FF0000"/>
                </a:solidFill>
              </a:rPr>
              <a:t> 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27448" y="1148320"/>
            <a:ext cx="9793088" cy="683264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lnSpc>
                <a:spcPct val="120000"/>
              </a:lnSpc>
              <a:defRPr sz="3200"/>
            </a:lvl1pPr>
          </a:lstStyle>
          <a:p>
            <a:r>
              <a:rPr lang="en-US" altLang="zh-CN" dirty="0"/>
              <a:t>theater, together, serious, give, ticket, love, pretty, close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23392" y="2204864"/>
            <a:ext cx="112332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lnSpc>
                <a:spcPct val="120000"/>
              </a:lnSpc>
              <a:defRPr sz="3200"/>
            </a:lvl1pPr>
          </a:lstStyle>
          <a:p>
            <a:r>
              <a:rPr lang="en-US" altLang="zh-CN" dirty="0" smtClean="0"/>
              <a:t>    “</a:t>
            </a:r>
            <a:r>
              <a:rPr lang="en-US" altLang="zh-CN" dirty="0"/>
              <a:t>Do you know what World (8)_______ Day is? People celebrate (</a:t>
            </a:r>
            <a:r>
              <a:rPr lang="zh-CN" altLang="zh-CN" dirty="0"/>
              <a:t>庆祝</a:t>
            </a:r>
            <a:r>
              <a:rPr lang="en-US" altLang="zh-CN" dirty="0"/>
              <a:t>) it on March 27th every year.”</a:t>
            </a:r>
            <a:endParaRPr lang="zh-CN" altLang="zh-CN" dirty="0"/>
          </a:p>
          <a:p>
            <a:r>
              <a:rPr lang="en-US" altLang="zh-CN" dirty="0" smtClean="0"/>
              <a:t>    “</a:t>
            </a:r>
            <a:r>
              <a:rPr lang="en-US" altLang="zh-CN" dirty="0"/>
              <a:t>Really? Thank you, Mom,” says Judy.</a:t>
            </a:r>
            <a:endParaRPr lang="zh-CN" altLang="zh-CN" dirty="0"/>
          </a:p>
          <a:p>
            <a:r>
              <a:rPr lang="en-US" altLang="zh-CN" dirty="0" smtClean="0"/>
              <a:t>    “</a:t>
            </a:r>
            <a:r>
              <a:rPr lang="en-US" altLang="zh-CN" dirty="0"/>
              <a:t>You’re welcome. Have a good dream! Bye!” Then, Mrs. White walks out.</a:t>
            </a:r>
            <a:endParaRPr lang="zh-CN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6240887" y="2268161"/>
            <a:ext cx="172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 smtClean="0">
                <a:solidFill>
                  <a:srgbClr val="FF0000"/>
                </a:solidFill>
              </a:rPr>
              <a:t>Theater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199456" y="2852936"/>
            <a:ext cx="9793088" cy="1452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3400" dirty="0">
                <a:cs typeface="Times New Roman" panose="02020603050405020304" pitchFamily="18" charset="0"/>
              </a:rPr>
              <a:t>Write </a:t>
            </a:r>
            <a:r>
              <a:rPr lang="en-US" altLang="zh-CN" sz="3400" dirty="0" smtClean="0">
                <a:cs typeface="Times New Roman" panose="02020603050405020304" pitchFamily="18" charset="0"/>
              </a:rPr>
              <a:t>a passage about </a:t>
            </a:r>
            <a:r>
              <a:rPr lang="en-US" altLang="zh-CN" sz="3400" dirty="0">
                <a:cs typeface="Times New Roman" panose="02020603050405020304" pitchFamily="18" charset="0"/>
              </a:rPr>
              <a:t>your city and the best </a:t>
            </a:r>
            <a:r>
              <a:rPr lang="en-US" altLang="zh-CN" sz="3400" dirty="0" smtClean="0">
                <a:cs typeface="Times New Roman" panose="02020603050405020304" pitchFamily="18" charset="0"/>
              </a:rPr>
              <a:t>places / </a:t>
            </a:r>
            <a:r>
              <a:rPr lang="en-US" altLang="zh-CN" sz="3400" dirty="0">
                <a:cs typeface="Times New Roman" panose="02020603050405020304" pitchFamily="18" charset="0"/>
              </a:rPr>
              <a:t>things </a:t>
            </a:r>
            <a:r>
              <a:rPr lang="en-US" altLang="zh-CN" sz="3400" dirty="0" smtClean="0">
                <a:cs typeface="Times New Roman" panose="02020603050405020304" pitchFamily="18" charset="0"/>
              </a:rPr>
              <a:t>there in </a:t>
            </a:r>
            <a:r>
              <a:rPr lang="en-US" altLang="zh-CN" sz="3400" dirty="0" smtClean="0">
                <a:cs typeface="Times New Roman" panose="02020603050405020304" pitchFamily="18" charset="0"/>
              </a:rPr>
              <a:t>60 </a:t>
            </a:r>
            <a:r>
              <a:rPr lang="en-US" altLang="zh-CN" sz="3400" dirty="0" smtClean="0">
                <a:cs typeface="Times New Roman" panose="02020603050405020304" pitchFamily="18" charset="0"/>
              </a:rPr>
              <a:t>words.</a:t>
            </a:r>
            <a:endParaRPr lang="en-US" altLang="zh-CN" sz="3400" dirty="0">
              <a:cs typeface="Times New Roman" panose="02020603050405020304" pitchFamily="18" charset="0"/>
            </a:endParaRPr>
          </a:p>
        </p:txBody>
      </p:sp>
      <p:pic>
        <p:nvPicPr>
          <p:cNvPr id="24581" name="Picture 5" descr="homework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1124744"/>
            <a:ext cx="5688013" cy="152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670156"/>
            <a:ext cx="3312368" cy="3312368"/>
          </a:xfrm>
          <a:prstGeom prst="rect">
            <a:avLst/>
          </a:prstGeom>
        </p:spPr>
      </p:pic>
      <p:sp>
        <p:nvSpPr>
          <p:cNvPr id="6148" name="Text Box 5"/>
          <p:cNvSpPr txBox="1">
            <a:spLocks noChangeArrowheads="1"/>
          </p:cNvSpPr>
          <p:nvPr/>
        </p:nvSpPr>
        <p:spPr bwMode="auto">
          <a:xfrm>
            <a:off x="479376" y="1587285"/>
            <a:ext cx="11377264" cy="62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is your favorite place to go on weekends? Why?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54" name="AutoShape 10"/>
          <p:cNvSpPr>
            <a:spLocks noChangeArrowheads="1"/>
          </p:cNvSpPr>
          <p:nvPr/>
        </p:nvSpPr>
        <p:spPr bwMode="auto">
          <a:xfrm>
            <a:off x="4439816" y="3030518"/>
            <a:ext cx="6912148" cy="2591644"/>
          </a:xfrm>
          <a:prstGeom prst="wedgeRoundRectCallout">
            <a:avLst>
              <a:gd name="adj1" fmla="val -76294"/>
              <a:gd name="adj2" fmla="val -40394"/>
              <a:gd name="adj3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 algn="l">
              <a:lnSpc>
                <a:spcPct val="120000"/>
              </a:lnSpc>
            </a:pPr>
            <a:r>
              <a:rPr lang="en-US" altLang="zh-CN" sz="3200" dirty="0"/>
              <a:t>The Teenagers’ Activity Center is my favorite place to go on </a:t>
            </a:r>
            <a:r>
              <a:rPr lang="en-US" altLang="zh-CN" sz="3200" dirty="0" smtClean="0"/>
              <a:t>weekends, because </a:t>
            </a:r>
            <a:r>
              <a:rPr lang="en-US" altLang="zh-CN" sz="3200" dirty="0"/>
              <a:t>I can play </a:t>
            </a:r>
            <a:r>
              <a:rPr lang="en-US" altLang="zh-CN" sz="3200" dirty="0" smtClean="0"/>
              <a:t>tennis there. And I </a:t>
            </a:r>
            <a:r>
              <a:rPr lang="en-US" altLang="zh-CN" sz="3200" dirty="0"/>
              <a:t>can speak English with friends. 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584213"/>
            <a:ext cx="4536504" cy="109831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980728"/>
            <a:ext cx="3096343" cy="5040440"/>
          </a:xfrm>
          <a:prstGeom prst="rect">
            <a:avLst/>
          </a:prstGeom>
        </p:spPr>
      </p:pic>
      <p:sp>
        <p:nvSpPr>
          <p:cNvPr id="40970" name="AutoShape 10"/>
          <p:cNvSpPr>
            <a:spLocks noChangeArrowheads="1"/>
          </p:cNvSpPr>
          <p:nvPr/>
        </p:nvSpPr>
        <p:spPr bwMode="auto">
          <a:xfrm>
            <a:off x="911424" y="2132856"/>
            <a:ext cx="6624736" cy="2143032"/>
          </a:xfrm>
          <a:prstGeom prst="wedgeRoundRectCallout">
            <a:avLst>
              <a:gd name="adj1" fmla="val 69686"/>
              <a:gd name="adj2" fmla="val -43645"/>
              <a:gd name="adj3" fmla="val 16667"/>
            </a:avLst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dirty="0"/>
              <a:t>My favorite place to go is Center </a:t>
            </a:r>
            <a:r>
              <a:rPr lang="en-US" altLang="zh-CN" sz="3200" dirty="0" smtClean="0"/>
              <a:t>Park because </a:t>
            </a:r>
            <a:r>
              <a:rPr lang="en-US" altLang="zh-CN" sz="3200" dirty="0"/>
              <a:t>I can climb the hill and fly </a:t>
            </a:r>
            <a:r>
              <a:rPr lang="en-US" altLang="zh-CN" sz="3200" dirty="0" smtClean="0"/>
              <a:t>kites there. </a:t>
            </a:r>
            <a:endParaRPr lang="en-US" altLang="zh-CN" sz="32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60296" y="764704"/>
            <a:ext cx="25378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4</a:t>
            </a:r>
            <a:endParaRPr lang="zh-CN" altLang="en-US" sz="6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87488" y="2564904"/>
            <a:ext cx="934101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Unit 4</a:t>
            </a:r>
            <a:endParaRPr lang="en-US" altLang="zh-CN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altLang="zh-CN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What's the best movie theater?</a:t>
            </a:r>
            <a:endParaRPr lang="zh-CN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2132856"/>
            <a:ext cx="9073008" cy="131600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51384" y="3717032"/>
            <a:ext cx="11269860" cy="287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kumimoji="1" lang="en-US" altLang="zh-CN" dirty="0">
                <a:cs typeface="Times New Roman" panose="02020603050405020304" pitchFamily="18" charset="0"/>
              </a:rPr>
              <a:t>Greenwood Park is </a:t>
            </a:r>
            <a:r>
              <a:rPr kumimoji="1" lang="en-US" altLang="zh-CN" u="sng" dirty="0">
                <a:cs typeface="Times New Roman" panose="02020603050405020304" pitchFamily="18" charset="0"/>
              </a:rPr>
              <a:t>the </a:t>
            </a:r>
            <a:r>
              <a:rPr kumimoji="1" lang="en-US" altLang="zh-CN" u="sng" dirty="0" smtClean="0">
                <a:cs typeface="Times New Roman" panose="02020603050405020304" pitchFamily="18" charset="0"/>
              </a:rPr>
              <a:t>best</a:t>
            </a:r>
            <a:r>
              <a:rPr kumimoji="1" lang="en-US" altLang="zh-CN" dirty="0" smtClean="0"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cs typeface="Times New Roman" panose="02020603050405020304" pitchFamily="18" charset="0"/>
              </a:rPr>
              <a:t>place to go to on weekends. I always finish my breakfast </a:t>
            </a:r>
            <a:r>
              <a:rPr kumimoji="1" lang="en-US" altLang="zh-CN" dirty="0" smtClean="0">
                <a:cs typeface="Times New Roman" panose="02020603050405020304" pitchFamily="18" charset="0"/>
              </a:rPr>
              <a:t>___________ </a:t>
            </a:r>
            <a:r>
              <a:rPr kumimoji="1" lang="en-US" altLang="zh-CN" dirty="0">
                <a:cs typeface="Times New Roman" panose="02020603050405020304" pitchFamily="18" charset="0"/>
              </a:rPr>
              <a:t>on Saturdays because I want to get to Greenwood Park before 10:00 a.m. </a:t>
            </a:r>
            <a:r>
              <a:rPr kumimoji="1"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to</a:t>
            </a:r>
            <a:r>
              <a:rPr kumimoji="1" lang="en-US" altLang="zh-CN" dirty="0">
                <a:cs typeface="Times New Roman" panose="02020603050405020304" pitchFamily="18" charset="0"/>
              </a:rPr>
              <a:t> meet my friends. The park is ________________ place on weekends because almost everyone goes there </a:t>
            </a:r>
            <a:r>
              <a:rPr kumimoji="1"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to</a:t>
            </a:r>
            <a:r>
              <a:rPr kumimoji="1" lang="en-US" altLang="zh-CN" dirty="0">
                <a:cs typeface="Times New Roman" panose="02020603050405020304" pitchFamily="18" charset="0"/>
              </a:rPr>
              <a:t> see the street performers. </a:t>
            </a:r>
            <a:endParaRPr kumimoji="1"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5375920" y="4293096"/>
            <a:ext cx="2592288" cy="61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kumimoji="1" lang="en-US" altLang="zh-CN" dirty="0" smtClean="0">
                <a:solidFill>
                  <a:srgbClr val="FF0000"/>
                </a:solidFill>
              </a:rPr>
              <a:t>(the) fastest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152875" y="5410959"/>
            <a:ext cx="3743325" cy="61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the most crowded 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198" name="Rectangle 12"/>
          <p:cNvSpPr>
            <a:spLocks noChangeArrowheads="1"/>
          </p:cNvSpPr>
          <p:nvPr/>
        </p:nvSpPr>
        <p:spPr bwMode="auto">
          <a:xfrm>
            <a:off x="2135560" y="2314206"/>
            <a:ext cx="8208963" cy="57943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</a:pPr>
            <a:r>
              <a:rPr lang="en-US" altLang="zh-CN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crowded</a:t>
            </a:r>
            <a:r>
              <a:rPr lang="en-US" altLang="zh-CN" dirty="0" smtClean="0">
                <a:cs typeface="Times New Roman" panose="02020603050405020304" pitchFamily="18" charset="0"/>
              </a:rPr>
              <a:t>     </a:t>
            </a:r>
            <a:r>
              <a:rPr lang="en-US" altLang="zh-CN" dirty="0">
                <a:cs typeface="Times New Roman" panose="02020603050405020304" pitchFamily="18" charset="0"/>
              </a:rPr>
              <a:t>creative  </a:t>
            </a:r>
            <a:r>
              <a:rPr lang="en-US" altLang="zh-CN" dirty="0" smtClean="0">
                <a:cs typeface="Times New Roman" panose="02020603050405020304" pitchFamily="18" charset="0"/>
              </a:rPr>
              <a:t>   </a:t>
            </a:r>
            <a:r>
              <a:rPr lang="en-US" altLang="zh-CN" dirty="0">
                <a:cs typeface="Times New Roman" panose="02020603050405020304" pitchFamily="18" charset="0"/>
              </a:rPr>
              <a:t>good  </a:t>
            </a:r>
            <a:r>
              <a:rPr lang="en-US" altLang="zh-CN" dirty="0" smtClean="0">
                <a:cs typeface="Times New Roman" panose="02020603050405020304" pitchFamily="18" charset="0"/>
              </a:rPr>
              <a:t>   </a:t>
            </a:r>
            <a:r>
              <a:rPr lang="en-US" altLang="zh-CN" dirty="0">
                <a:cs typeface="Times New Roman" panose="02020603050405020304" pitchFamily="18" charset="0"/>
              </a:rPr>
              <a:t>fast  </a:t>
            </a:r>
            <a:r>
              <a:rPr lang="en-US" altLang="zh-CN" dirty="0" smtClean="0">
                <a:cs typeface="Times New Roman" panose="02020603050405020304" pitchFamily="18" charset="0"/>
              </a:rPr>
              <a:t>   </a:t>
            </a:r>
            <a:r>
              <a:rPr lang="en-US" altLang="zh-CN" dirty="0">
                <a:cs typeface="Times New Roman" panose="02020603050405020304" pitchFamily="18" charset="0"/>
              </a:rPr>
              <a:t>quietly 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335509" y="3101805"/>
            <a:ext cx="5256584" cy="584839"/>
          </a:xfrm>
          <a:prstGeom prst="wedgeRoundRectCallout">
            <a:avLst>
              <a:gd name="adj1" fmla="val 1739"/>
              <a:gd name="adj2" fmla="val -94223"/>
              <a:gd name="adj3" fmla="val 16667"/>
            </a:avLst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</a:t>
            </a:r>
            <a:r>
              <a:rPr lang="en-US" altLang="zh-CN" sz="3200" dirty="0">
                <a:solidFill>
                  <a:schemeClr val="tx1"/>
                </a:solidFill>
              </a:rPr>
              <a:t>. </a:t>
            </a:r>
            <a:r>
              <a:rPr lang="zh-CN" altLang="en-US" sz="3200" dirty="0" smtClean="0">
                <a:solidFill>
                  <a:schemeClr val="tx1"/>
                </a:solidFill>
              </a:rPr>
              <a:t>人</a:t>
            </a:r>
            <a:r>
              <a:rPr lang="zh-CN" altLang="en-US" sz="3200" dirty="0">
                <a:solidFill>
                  <a:schemeClr val="tx1"/>
                </a:solidFill>
              </a:rPr>
              <a:t>多的</a:t>
            </a:r>
            <a:r>
              <a:rPr lang="en-US" altLang="zh-CN" sz="3200" dirty="0">
                <a:solidFill>
                  <a:schemeClr val="tx1"/>
                </a:solidFill>
              </a:rPr>
              <a:t>; </a:t>
            </a:r>
            <a:r>
              <a:rPr lang="zh-CN" altLang="en-US" sz="3200" dirty="0">
                <a:solidFill>
                  <a:schemeClr val="tx1"/>
                </a:solidFill>
              </a:rPr>
              <a:t>拥挤的</a:t>
            </a:r>
            <a:r>
              <a:rPr lang="en-US" altLang="zh-CN" sz="3200" dirty="0">
                <a:solidFill>
                  <a:schemeClr val="tx1"/>
                </a:solidFill>
              </a:rPr>
              <a:t>; </a:t>
            </a:r>
            <a:r>
              <a:rPr lang="zh-CN" altLang="en-US" sz="3200" dirty="0">
                <a:solidFill>
                  <a:schemeClr val="tx1"/>
                </a:solidFill>
              </a:rPr>
              <a:t>挤满的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1667508" y="260448"/>
            <a:ext cx="10009112" cy="20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the article about Greenwood Park. Fill in the blanks with the correct </a:t>
            </a:r>
            <a:r>
              <a:rPr lang="en-US" altLang="zh-CN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superlative forms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adjectives and adverbs in the box. 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9" y="548680"/>
            <a:ext cx="1144071" cy="114407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commondata" val="eyJoZGlkIjoiNDM4NDRhZjIyZDUyMzExNjg0NmQ2NTc2MzhlMmQ2ZTY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0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7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8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9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0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8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9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7956</Words>
  <Application>WPS 演示</Application>
  <PresentationFormat>宽屏</PresentationFormat>
  <Paragraphs>265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默认设计模板</vt:lpstr>
      <vt:lpstr>2_默认设计模板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334</cp:revision>
  <dcterms:created xsi:type="dcterms:W3CDTF">2013-03-17T02:35:00Z</dcterms:created>
  <dcterms:modified xsi:type="dcterms:W3CDTF">2023-10-24T01:12:09Z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C05858EFEAD34CEA9C99142DA4248A4E_12</vt:lpwstr>
  </property>
  <property fmtid="{D5CDD505-2E9C-101B-9397-08002B2CF9AE}" pid="3" name="KSOProductBuildVer">
    <vt:lpwstr>2052-12.1.0.15712</vt:lpwstr>
  </property>
</Properties>
</file>